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56" r:id="rId6"/>
    <p:sldId id="275" r:id="rId7"/>
    <p:sldId id="273" r:id="rId8"/>
    <p:sldId id="276" r:id="rId9"/>
    <p:sldId id="274" r:id="rId10"/>
    <p:sldId id="277" r:id="rId11"/>
    <p:sldId id="280" r:id="rId12"/>
    <p:sldId id="281" r:id="rId13"/>
    <p:sldId id="288" r:id="rId14"/>
    <p:sldId id="289" r:id="rId15"/>
    <p:sldId id="290" r:id="rId16"/>
    <p:sldId id="286" r:id="rId17"/>
    <p:sldId id="283" r:id="rId18"/>
    <p:sldId id="287" r:id="rId19"/>
    <p:sldId id="293" r:id="rId20"/>
    <p:sldId id="292" r:id="rId21"/>
    <p:sldId id="291" r:id="rId22"/>
    <p:sldId id="259" r:id="rId2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08194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8163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224582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63277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040969" algn="l" defTabSz="816388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449163" algn="l" defTabSz="816388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2857357" algn="l" defTabSz="816388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265551" algn="l" defTabSz="816388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1" autoAdjust="0"/>
    <p:restoredTop sz="90877" autoAdjust="0"/>
  </p:normalViewPr>
  <p:slideViewPr>
    <p:cSldViewPr>
      <p:cViewPr>
        <p:scale>
          <a:sx n="100" d="100"/>
          <a:sy n="100" d="100"/>
        </p:scale>
        <p:origin x="-802" y="-36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12/31/2020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4B77-4C75-4937-8052-E789D5481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65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3EF082-CA18-48E7-83CA-713D31615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1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0819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8163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22458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63277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040969" algn="l" defTabSz="81638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163" algn="l" defTabSz="81638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357" algn="l" defTabSz="81638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551" algn="l" defTabSz="81638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57300"/>
            <a:ext cx="7772400" cy="7429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71750"/>
            <a:ext cx="6400800" cy="120015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www.monitoringanalytics.com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9F3DF-122B-4715-8524-0FE4E6EF4587}" type="slidenum">
              <a:rPr lang="en-US"/>
              <a:pPr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42900"/>
            <a:ext cx="1943100" cy="4286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5676900" cy="42862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www.monitoringanalytics.com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A6C6-2308-46E7-A7F8-3A3FFCCC4CB8}" type="slidenum">
              <a:rPr lang="en-US"/>
              <a:pPr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14350"/>
          </a:xfrm>
        </p:spPr>
        <p:txBody>
          <a:bodyPr anchor="t"/>
          <a:lstStyle>
            <a:lvl1pPr>
              <a:defRPr sz="2600" baseline="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57250"/>
            <a:ext cx="7772400" cy="39243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 baseline="0"/>
            </a:lvl1pPr>
            <a:lvl2pPr>
              <a:buFont typeface="Arial" pitchFamily="34" charset="0"/>
              <a:buChar char="•"/>
              <a:defRPr sz="2000" b="1" i="0" baseline="0"/>
            </a:lvl2pPr>
            <a:lvl3pPr>
              <a:buSzPct val="50000"/>
              <a:buFont typeface="Courier New" pitchFamily="49" charset="0"/>
              <a:buChar char="o"/>
              <a:defRPr sz="2000" b="0" baseline="0"/>
            </a:lvl3pPr>
            <a:lvl4pPr>
              <a:buFont typeface="Arial" pitchFamily="34" charset="0"/>
              <a:buChar char="–"/>
              <a:defRPr sz="1800" b="1" i="0" baseline="0"/>
            </a:lvl4pPr>
            <a:lvl5pPr>
              <a:buFont typeface="Arial" pitchFamily="34" charset="0"/>
              <a:buChar char="•"/>
              <a:defRPr sz="18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4800600"/>
            <a:ext cx="685800" cy="285750"/>
          </a:xfrm>
        </p:spPr>
        <p:txBody>
          <a:bodyPr/>
          <a:lstStyle>
            <a:lvl1pPr>
              <a:defRPr sz="1000" dirty="0" smtClean="0"/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4800600"/>
            <a:ext cx="2514600" cy="285750"/>
          </a:xfrm>
        </p:spPr>
        <p:txBody>
          <a:bodyPr/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 dirty="0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9600" y="4800600"/>
            <a:ext cx="581025" cy="285750"/>
          </a:xfrm>
        </p:spPr>
        <p:txBody>
          <a:bodyPr/>
          <a:lstStyle>
            <a:lvl1pPr>
              <a:defRPr sz="1000" b="0" i="0" baseline="0" smtClean="0"/>
            </a:lvl1pPr>
          </a:lstStyle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94" indent="0">
              <a:buNone/>
              <a:defRPr sz="1600"/>
            </a:lvl2pPr>
            <a:lvl3pPr marL="816388" indent="0">
              <a:buNone/>
              <a:defRPr sz="1400"/>
            </a:lvl3pPr>
            <a:lvl4pPr marL="1224582" indent="0">
              <a:buNone/>
              <a:defRPr sz="1300"/>
            </a:lvl4pPr>
            <a:lvl5pPr marL="1632776" indent="0">
              <a:buNone/>
              <a:defRPr sz="1300"/>
            </a:lvl5pPr>
            <a:lvl6pPr marL="2040969" indent="0">
              <a:buNone/>
              <a:defRPr sz="1300"/>
            </a:lvl6pPr>
            <a:lvl7pPr marL="2449163" indent="0">
              <a:buNone/>
              <a:defRPr sz="1300"/>
            </a:lvl7pPr>
            <a:lvl8pPr marL="2857357" indent="0">
              <a:buNone/>
              <a:defRPr sz="1300"/>
            </a:lvl8pPr>
            <a:lvl9pPr marL="326555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www.monitoringanalytics.com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9346-3D7B-4F3B-B328-4659E03F8E93}" type="slidenum">
              <a:rPr lang="en-US"/>
              <a:pPr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14450"/>
            <a:ext cx="3810000" cy="331470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3810000" cy="331470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sz="11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www.monitoringanalytics.com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30230-BD7E-43F3-AE80-96274AAB0A5F}" type="slidenum">
              <a:rPr lang="en-US"/>
              <a:pPr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94" indent="0">
              <a:buNone/>
              <a:defRPr sz="1800" b="1"/>
            </a:lvl2pPr>
            <a:lvl3pPr marL="816388" indent="0">
              <a:buNone/>
              <a:defRPr sz="1600" b="1"/>
            </a:lvl3pPr>
            <a:lvl4pPr marL="1224582" indent="0">
              <a:buNone/>
              <a:defRPr sz="1400" b="1"/>
            </a:lvl4pPr>
            <a:lvl5pPr marL="1632776" indent="0">
              <a:buNone/>
              <a:defRPr sz="1400" b="1"/>
            </a:lvl5pPr>
            <a:lvl6pPr marL="2040969" indent="0">
              <a:buNone/>
              <a:defRPr sz="1400" b="1"/>
            </a:lvl6pPr>
            <a:lvl7pPr marL="2449163" indent="0">
              <a:buNone/>
              <a:defRPr sz="1400" b="1"/>
            </a:lvl7pPr>
            <a:lvl8pPr marL="2857357" indent="0">
              <a:buNone/>
              <a:defRPr sz="1400" b="1"/>
            </a:lvl8pPr>
            <a:lvl9pPr marL="326555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94" indent="0">
              <a:buNone/>
              <a:defRPr sz="1800" b="1"/>
            </a:lvl2pPr>
            <a:lvl3pPr marL="816388" indent="0">
              <a:buNone/>
              <a:defRPr sz="1600" b="1"/>
            </a:lvl3pPr>
            <a:lvl4pPr marL="1224582" indent="0">
              <a:buNone/>
              <a:defRPr sz="1400" b="1"/>
            </a:lvl4pPr>
            <a:lvl5pPr marL="1632776" indent="0">
              <a:buNone/>
              <a:defRPr sz="1400" b="1"/>
            </a:lvl5pPr>
            <a:lvl6pPr marL="2040969" indent="0">
              <a:buNone/>
              <a:defRPr sz="1400" b="1"/>
            </a:lvl6pPr>
            <a:lvl7pPr marL="2449163" indent="0">
              <a:buNone/>
              <a:defRPr sz="1400" b="1"/>
            </a:lvl7pPr>
            <a:lvl8pPr marL="2857357" indent="0">
              <a:buNone/>
              <a:defRPr sz="1400" b="1"/>
            </a:lvl8pPr>
            <a:lvl9pPr marL="326555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sz="11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www.monitoringanalytics.com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96A6A-3C0E-4838-91C6-6ABB65860563}" type="slidenum">
              <a:rPr lang="en-US"/>
              <a:pPr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www.monitoringanalytics.com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40742-D01C-4869-A04A-711773EF739C}" type="slidenum">
              <a:rPr lang="en-US"/>
              <a:pPr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sz="1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www.monitoringanalytics.com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92B6-37E7-46F6-A979-741E7C672D80}" type="slidenum">
              <a:rPr lang="en-US"/>
              <a:pPr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8"/>
          </a:xfrm>
        </p:spPr>
        <p:txBody>
          <a:bodyPr/>
          <a:lstStyle>
            <a:lvl1pPr marL="0" indent="0">
              <a:buNone/>
              <a:defRPr sz="1300"/>
            </a:lvl1pPr>
            <a:lvl2pPr marL="408194" indent="0">
              <a:buNone/>
              <a:defRPr sz="1100"/>
            </a:lvl2pPr>
            <a:lvl3pPr marL="816388" indent="0">
              <a:buNone/>
              <a:defRPr sz="900"/>
            </a:lvl3pPr>
            <a:lvl4pPr marL="1224582" indent="0">
              <a:buNone/>
              <a:defRPr sz="800"/>
            </a:lvl4pPr>
            <a:lvl5pPr marL="1632776" indent="0">
              <a:buNone/>
              <a:defRPr sz="800"/>
            </a:lvl5pPr>
            <a:lvl6pPr marL="2040969" indent="0">
              <a:buNone/>
              <a:defRPr sz="800"/>
            </a:lvl6pPr>
            <a:lvl7pPr marL="2449163" indent="0">
              <a:buNone/>
              <a:defRPr sz="800"/>
            </a:lvl7pPr>
            <a:lvl8pPr marL="2857357" indent="0">
              <a:buNone/>
              <a:defRPr sz="800"/>
            </a:lvl8pPr>
            <a:lvl9pPr marL="3265551" indent="0">
              <a:buNone/>
              <a:defRPr sz="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sz="11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www.monitoringanalytics.com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EC5C1-19B1-4D5D-BA88-3FFE3AC2D903}" type="slidenum">
              <a:rPr lang="en-US"/>
              <a:pPr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94" indent="0">
              <a:buNone/>
              <a:defRPr sz="2500"/>
            </a:lvl2pPr>
            <a:lvl3pPr marL="816388" indent="0">
              <a:buNone/>
              <a:defRPr sz="2100"/>
            </a:lvl3pPr>
            <a:lvl4pPr marL="1224582" indent="0">
              <a:buNone/>
              <a:defRPr sz="1800"/>
            </a:lvl4pPr>
            <a:lvl5pPr marL="1632776" indent="0">
              <a:buNone/>
              <a:defRPr sz="1800"/>
            </a:lvl5pPr>
            <a:lvl6pPr marL="2040969" indent="0">
              <a:buNone/>
              <a:defRPr sz="1800"/>
            </a:lvl6pPr>
            <a:lvl7pPr marL="2449163" indent="0">
              <a:buNone/>
              <a:defRPr sz="1800"/>
            </a:lvl7pPr>
            <a:lvl8pPr marL="2857357" indent="0">
              <a:buNone/>
              <a:defRPr sz="1800"/>
            </a:lvl8pPr>
            <a:lvl9pPr marL="3265551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94" indent="0">
              <a:buNone/>
              <a:defRPr sz="1100"/>
            </a:lvl2pPr>
            <a:lvl3pPr marL="816388" indent="0">
              <a:buNone/>
              <a:defRPr sz="900"/>
            </a:lvl3pPr>
            <a:lvl4pPr marL="1224582" indent="0">
              <a:buNone/>
              <a:defRPr sz="800"/>
            </a:lvl4pPr>
            <a:lvl5pPr marL="1632776" indent="0">
              <a:buNone/>
              <a:defRPr sz="800"/>
            </a:lvl5pPr>
            <a:lvl6pPr marL="2040969" indent="0">
              <a:buNone/>
              <a:defRPr sz="800"/>
            </a:lvl6pPr>
            <a:lvl7pPr marL="2449163" indent="0">
              <a:buNone/>
              <a:defRPr sz="800"/>
            </a:lvl7pPr>
            <a:lvl8pPr marL="2857357" indent="0">
              <a:buNone/>
              <a:defRPr sz="800"/>
            </a:lvl8pPr>
            <a:lvl9pPr marL="326555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sz="11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www.monitoringanalytics.com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D437-E4FB-4AF4-BC78-10E97B79CCA8}" type="slidenum">
              <a:rPr lang="en-US"/>
              <a:pPr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MA_PPT-5TintTextA"/>
          <p:cNvPicPr>
            <a:picLocks noChangeAspect="1" noChangeArrowheads="1"/>
          </p:cNvPicPr>
          <p:nvPr userDrawn="1"/>
        </p:nvPicPr>
        <p:blipFill>
          <a:blip r:embed="rId13" cstate="print"/>
          <a:srcRect t="9152" b="9152"/>
          <a:stretch>
            <a:fillRect/>
          </a:stretch>
        </p:blipFill>
        <p:spPr bwMode="auto">
          <a:xfrm>
            <a:off x="952500" y="28575"/>
            <a:ext cx="6830556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3350"/>
            <a:ext cx="77724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9" tIns="40819" rIns="81639" bIns="40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1915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9" tIns="40819" rIns="81639" bIns="40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857750"/>
            <a:ext cx="1066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9" tIns="40819" rIns="81639" bIns="40819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5B3E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©2020</a:t>
            </a:r>
            <a:endParaRPr lang="en-US" sz="11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4857750"/>
            <a:ext cx="2514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9" tIns="40819" rIns="81639" bIns="40819" numCol="1" anchor="t" anchorCtr="0" compatLnSpc="1">
            <a:prstTxWarp prst="textNoShape">
              <a:avLst/>
            </a:prstTxWarp>
          </a:bodyPr>
          <a:lstStyle>
            <a:lvl1pPr>
              <a:defRPr sz="900" dirty="0">
                <a:solidFill>
                  <a:srgbClr val="155B3E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www.monitoringanalytics.com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9600" y="4857750"/>
            <a:ext cx="381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9" tIns="40819" rIns="81639" bIns="40819" numCol="1" anchor="t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155B3E"/>
                </a:solidFill>
              </a:defRPr>
            </a:lvl1pPr>
          </a:lstStyle>
          <a:p>
            <a:pPr>
              <a:defRPr/>
            </a:pPr>
            <a:fld id="{7E5B1033-FD61-4156-A0FF-AE7ACA9A2058}" type="slidenum">
              <a:rPr lang="en-US"/>
              <a:pPr>
                <a:defRPr/>
              </a:pPr>
              <a:t>‹#›</a:t>
            </a:fld>
            <a:endParaRPr 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55B3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55B3E"/>
          </a:solidFill>
          <a:latin typeface="Arial" charset="0"/>
          <a:ea typeface="ＭＳ Ｐゴシック" pitchFamily="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55B3E"/>
          </a:solidFill>
          <a:latin typeface="Arial" charset="0"/>
          <a:ea typeface="ＭＳ Ｐゴシック" pitchFamily="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55B3E"/>
          </a:solidFill>
          <a:latin typeface="Arial" charset="0"/>
          <a:ea typeface="ＭＳ Ｐゴシック" pitchFamily="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55B3E"/>
          </a:solidFill>
          <a:latin typeface="Arial" charset="0"/>
          <a:ea typeface="ＭＳ Ｐゴシック" pitchFamily="48" charset="-128"/>
        </a:defRPr>
      </a:lvl5pPr>
      <a:lvl6pPr marL="408194" algn="ctr" rtl="0" fontAlgn="base">
        <a:spcBef>
          <a:spcPct val="0"/>
        </a:spcBef>
        <a:spcAft>
          <a:spcPct val="0"/>
        </a:spcAft>
        <a:defRPr sz="3200" b="1">
          <a:solidFill>
            <a:srgbClr val="155B3E"/>
          </a:solidFill>
          <a:latin typeface="Arial" charset="0"/>
          <a:ea typeface="ＭＳ Ｐゴシック" pitchFamily="48" charset="-128"/>
        </a:defRPr>
      </a:lvl6pPr>
      <a:lvl7pPr marL="816388" algn="ctr" rtl="0" fontAlgn="base">
        <a:spcBef>
          <a:spcPct val="0"/>
        </a:spcBef>
        <a:spcAft>
          <a:spcPct val="0"/>
        </a:spcAft>
        <a:defRPr sz="3200" b="1">
          <a:solidFill>
            <a:srgbClr val="155B3E"/>
          </a:solidFill>
          <a:latin typeface="Arial" charset="0"/>
          <a:ea typeface="ＭＳ Ｐゴシック" pitchFamily="48" charset="-128"/>
        </a:defRPr>
      </a:lvl7pPr>
      <a:lvl8pPr marL="1224582" algn="ctr" rtl="0" fontAlgn="base">
        <a:spcBef>
          <a:spcPct val="0"/>
        </a:spcBef>
        <a:spcAft>
          <a:spcPct val="0"/>
        </a:spcAft>
        <a:defRPr sz="3200" b="1">
          <a:solidFill>
            <a:srgbClr val="155B3E"/>
          </a:solidFill>
          <a:latin typeface="Arial" charset="0"/>
          <a:ea typeface="ＭＳ Ｐゴシック" pitchFamily="48" charset="-128"/>
        </a:defRPr>
      </a:lvl8pPr>
      <a:lvl9pPr marL="1632776" algn="ctr" rtl="0" fontAlgn="base">
        <a:spcBef>
          <a:spcPct val="0"/>
        </a:spcBef>
        <a:spcAft>
          <a:spcPct val="0"/>
        </a:spcAft>
        <a:defRPr sz="3200" b="1">
          <a:solidFill>
            <a:srgbClr val="155B3E"/>
          </a:solidFill>
          <a:latin typeface="Arial" charset="0"/>
          <a:ea typeface="ＭＳ Ｐゴシック" pitchFamily="48" charset="-128"/>
        </a:defRPr>
      </a:lvl9pPr>
    </p:titleStyle>
    <p:bodyStyle>
      <a:lvl1pPr marL="306146" indent="-306146" algn="l" rtl="0" eaLnBrk="0" fontAlgn="base" hangingPunct="0">
        <a:spcBef>
          <a:spcPct val="20000"/>
        </a:spcBef>
        <a:spcAft>
          <a:spcPct val="0"/>
        </a:spcAft>
        <a:buClr>
          <a:srgbClr val="155B3E"/>
        </a:buClr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663315" indent="-255121" algn="l" rtl="0" eaLnBrk="0" fontAlgn="base" hangingPunct="0">
        <a:spcBef>
          <a:spcPct val="20000"/>
        </a:spcBef>
        <a:spcAft>
          <a:spcPct val="0"/>
        </a:spcAft>
        <a:defRPr sz="2000" i="1">
          <a:solidFill>
            <a:schemeClr val="tx1"/>
          </a:solidFill>
          <a:latin typeface="+mn-lt"/>
          <a:ea typeface="+mn-ea"/>
        </a:defRPr>
      </a:lvl2pPr>
      <a:lvl3pPr marL="969461" indent="-204097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</a:defRPr>
      </a:lvl3pPr>
      <a:lvl4pPr marL="1384741" indent="-204097" algn="l" rtl="0" eaLnBrk="0" fontAlgn="base" hangingPunct="0">
        <a:spcBef>
          <a:spcPct val="20000"/>
        </a:spcBef>
        <a:spcAft>
          <a:spcPct val="0"/>
        </a:spcAft>
        <a:defRPr sz="1800" i="1">
          <a:solidFill>
            <a:schemeClr val="tx1"/>
          </a:solidFill>
          <a:latin typeface="+mn-lt"/>
          <a:ea typeface="+mn-ea"/>
        </a:defRPr>
      </a:lvl4pPr>
      <a:lvl5pPr marL="1783014" indent="-204097" algn="l" rtl="0" eaLnBrk="0" fontAlgn="base" hangingPunct="0">
        <a:spcBef>
          <a:spcPct val="20000"/>
        </a:spcBef>
        <a:spcAft>
          <a:spcPct val="0"/>
        </a:spcAft>
        <a:defRPr sz="1800">
          <a:solidFill>
            <a:srgbClr val="155B3E"/>
          </a:solidFill>
          <a:latin typeface="+mn-lt"/>
          <a:ea typeface="+mn-ea"/>
        </a:defRPr>
      </a:lvl5pPr>
      <a:lvl6pPr marL="2191208" indent="-204097" algn="l" rtl="0" fontAlgn="base">
        <a:spcBef>
          <a:spcPct val="20000"/>
        </a:spcBef>
        <a:spcAft>
          <a:spcPct val="0"/>
        </a:spcAft>
        <a:defRPr sz="1800">
          <a:solidFill>
            <a:srgbClr val="155B3E"/>
          </a:solidFill>
          <a:latin typeface="+mn-lt"/>
          <a:ea typeface="+mn-ea"/>
        </a:defRPr>
      </a:lvl6pPr>
      <a:lvl7pPr marL="2599401" indent="-204097" algn="l" rtl="0" fontAlgn="base">
        <a:spcBef>
          <a:spcPct val="20000"/>
        </a:spcBef>
        <a:spcAft>
          <a:spcPct val="0"/>
        </a:spcAft>
        <a:defRPr sz="1800">
          <a:solidFill>
            <a:srgbClr val="155B3E"/>
          </a:solidFill>
          <a:latin typeface="+mn-lt"/>
          <a:ea typeface="+mn-ea"/>
        </a:defRPr>
      </a:lvl7pPr>
      <a:lvl8pPr marL="3007595" indent="-204097" algn="l" rtl="0" fontAlgn="base">
        <a:spcBef>
          <a:spcPct val="20000"/>
        </a:spcBef>
        <a:spcAft>
          <a:spcPct val="0"/>
        </a:spcAft>
        <a:defRPr sz="1800">
          <a:solidFill>
            <a:srgbClr val="155B3E"/>
          </a:solidFill>
          <a:latin typeface="+mn-lt"/>
          <a:ea typeface="+mn-ea"/>
        </a:defRPr>
      </a:lvl8pPr>
      <a:lvl9pPr marL="3415789" indent="-204097" algn="l" rtl="0" fontAlgn="base">
        <a:spcBef>
          <a:spcPct val="20000"/>
        </a:spcBef>
        <a:spcAft>
          <a:spcPct val="0"/>
        </a:spcAft>
        <a:defRPr sz="1800">
          <a:solidFill>
            <a:srgbClr val="155B3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94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88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82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76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69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63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57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51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itoringanalytics.com/" TargetMode="External"/><Relationship Id="rId2" Type="http://schemas.openxmlformats.org/officeDocument/2006/relationships/hyperlink" Target="mailto:MA@monitoringanalytic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1950"/>
            <a:ext cx="7772400" cy="1638300"/>
          </a:xfrm>
        </p:spPr>
        <p:txBody>
          <a:bodyPr/>
          <a:lstStyle/>
          <a:p>
            <a:r>
              <a:rPr lang="en-US" sz="3200" dirty="0"/>
              <a:t>Pursuing State Clean Energy Policies/Resources in the</a:t>
            </a:r>
            <a:br>
              <a:rPr lang="en-US" sz="3200" dirty="0"/>
            </a:br>
            <a:r>
              <a:rPr lang="en-US" sz="3200" dirty="0"/>
              <a:t>Wake of FERC's MOPR </a:t>
            </a:r>
            <a:r>
              <a:rPr lang="en-US" sz="3200" dirty="0" smtClean="0"/>
              <a:t>Decision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2628900"/>
            <a:ext cx="3505200" cy="1390650"/>
          </a:xfrm>
        </p:spPr>
        <p:txBody>
          <a:bodyPr/>
          <a:lstStyle/>
          <a:p>
            <a:pPr algn="r" eaLnBrk="1" hangingPunct="1"/>
            <a:r>
              <a:rPr lang="en-US" dirty="0" smtClean="0"/>
              <a:t>Joe Bowring</a:t>
            </a:r>
          </a:p>
          <a:p>
            <a:pPr algn="r" eaLnBrk="1" hangingPunct="1"/>
            <a:r>
              <a:rPr lang="en-US" dirty="0" smtClean="0"/>
              <a:t>Independent Market Monitor for PJM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2628900"/>
            <a:ext cx="43434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9" tIns="40819" rIns="81639" bIns="40819" numCol="1" anchor="t" anchorCtr="0" compatLnSpc="1">
            <a:prstTxWarp prst="textNoShape">
              <a:avLst/>
            </a:prstTxWarp>
          </a:bodyPr>
          <a:lstStyle/>
          <a:p>
            <a:pPr defTabSz="816388" eaLnBrk="1" hangingPunct="1">
              <a:spcBef>
                <a:spcPct val="20000"/>
              </a:spcBef>
              <a:buClr>
                <a:srgbClr val="155B3E"/>
              </a:buClr>
              <a:defRPr/>
            </a:pPr>
            <a:r>
              <a:rPr lang="en-US" sz="2200" dirty="0" smtClean="0">
                <a:latin typeface="+mn-lt"/>
                <a:ea typeface="+mn-ea"/>
              </a:rPr>
              <a:t>Energy Policy Roundtable in the PJM Footprint</a:t>
            </a:r>
          </a:p>
          <a:p>
            <a:pPr defTabSz="816388" eaLnBrk="1" hangingPunct="1">
              <a:spcBef>
                <a:spcPct val="20000"/>
              </a:spcBef>
              <a:buClr>
                <a:srgbClr val="155B3E"/>
              </a:buClr>
              <a:defRPr/>
            </a:pPr>
            <a:r>
              <a:rPr lang="en-US" sz="2200" dirty="0" smtClean="0">
                <a:latin typeface="+mn-lt"/>
                <a:ea typeface="+mn-ea"/>
              </a:rPr>
              <a:t>April 28, </a:t>
            </a:r>
            <a:r>
              <a:rPr lang="en-US" sz="2200" dirty="0">
                <a:latin typeface="+mn-lt"/>
                <a:ea typeface="+mn-ea"/>
              </a:rPr>
              <a:t>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PJM </a:t>
            </a:r>
            <a:r>
              <a:rPr lang="en-US" dirty="0"/>
              <a:t>and IMM ACR MOPR floor </a:t>
            </a:r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42950"/>
            <a:ext cx="7122817" cy="393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94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 Implied Nuclear Net </a:t>
            </a:r>
            <a:r>
              <a:rPr lang="en-US" dirty="0"/>
              <a:t>ACR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60120"/>
            <a:ext cx="8950969" cy="338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51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0550"/>
            <a:ext cx="7772400" cy="4267200"/>
          </a:xfrm>
        </p:spPr>
        <p:txBody>
          <a:bodyPr/>
          <a:lstStyle/>
          <a:p>
            <a:r>
              <a:rPr lang="en-US" dirty="0"/>
              <a:t>In order to create a new FRR service area, a utility </a:t>
            </a:r>
            <a:r>
              <a:rPr lang="en-US" dirty="0" smtClean="0"/>
              <a:t>must </a:t>
            </a:r>
            <a:r>
              <a:rPr lang="en-US" dirty="0"/>
              <a:t>elect the FRR option consistent with the PJM Market Rules. The utility can </a:t>
            </a:r>
            <a:r>
              <a:rPr lang="en-US" dirty="0" smtClean="0"/>
              <a:t>be </a:t>
            </a:r>
            <a:r>
              <a:rPr lang="en-US" dirty="0"/>
              <a:t>required to make the FRR election by the state in which the FRR </a:t>
            </a:r>
            <a:r>
              <a:rPr lang="en-US" dirty="0" smtClean="0"/>
              <a:t>exists.</a:t>
            </a:r>
            <a:endParaRPr lang="en-US" dirty="0"/>
          </a:p>
          <a:p>
            <a:r>
              <a:rPr lang="en-US" dirty="0"/>
              <a:t>Regardless of the existence of retail choice, the FRR entity must include all load in the FRR service area </a:t>
            </a:r>
            <a:r>
              <a:rPr lang="en-US" dirty="0" smtClean="0"/>
              <a:t>for all LSEs and </a:t>
            </a:r>
            <a:r>
              <a:rPr lang="en-US" dirty="0"/>
              <a:t>must provide adequate capacity to meet that load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LSEs </a:t>
            </a:r>
            <a:r>
              <a:rPr lang="en-US" dirty="0"/>
              <a:t>are required to </a:t>
            </a:r>
            <a:r>
              <a:rPr lang="en-US" dirty="0" smtClean="0"/>
              <a:t>pay </a:t>
            </a:r>
            <a:r>
              <a:rPr lang="en-US" dirty="0"/>
              <a:t>the FRR entity based on a state mandated compensation mechanism or based on the rest of RTO capacity </a:t>
            </a:r>
            <a:r>
              <a:rPr lang="en-US" dirty="0" smtClean="0"/>
              <a:t>price in the absence of such a mechanism.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99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0550"/>
            <a:ext cx="7772400" cy="4191000"/>
          </a:xfrm>
        </p:spPr>
        <p:txBody>
          <a:bodyPr/>
          <a:lstStyle/>
          <a:p>
            <a:r>
              <a:rPr lang="en-US" dirty="0" smtClean="0"/>
              <a:t>Generators in the FRR area are not required to participate.</a:t>
            </a:r>
          </a:p>
          <a:p>
            <a:r>
              <a:rPr lang="en-US" dirty="0" smtClean="0"/>
              <a:t>The </a:t>
            </a:r>
            <a:r>
              <a:rPr lang="en-US" dirty="0"/>
              <a:t>creation of </a:t>
            </a:r>
            <a:r>
              <a:rPr lang="en-US" dirty="0" smtClean="0"/>
              <a:t>an </a:t>
            </a:r>
            <a:r>
              <a:rPr lang="en-US" dirty="0"/>
              <a:t>FRR is likely to increase payments for capacity by </a:t>
            </a:r>
            <a:r>
              <a:rPr lang="en-US" dirty="0" smtClean="0"/>
              <a:t>customers.</a:t>
            </a:r>
            <a:endParaRPr lang="en-US" dirty="0"/>
          </a:p>
          <a:p>
            <a:r>
              <a:rPr lang="en-US" dirty="0"/>
              <a:t>The increase in payments by customers would be larger with additional subsidies. </a:t>
            </a:r>
            <a:endParaRPr lang="en-US" dirty="0" smtClean="0"/>
          </a:p>
          <a:p>
            <a:r>
              <a:rPr lang="en-US" dirty="0" smtClean="0"/>
              <a:t>Market power is an issue in an FRR. Generation owners gain market power in an FRR.</a:t>
            </a:r>
          </a:p>
          <a:p>
            <a:r>
              <a:rPr lang="en-US" dirty="0" smtClean="0"/>
              <a:t>The </a:t>
            </a:r>
            <a:r>
              <a:rPr lang="en-US" dirty="0"/>
              <a:t>actual price for </a:t>
            </a:r>
            <a:r>
              <a:rPr lang="en-US" dirty="0" smtClean="0"/>
              <a:t>capacity </a:t>
            </a:r>
            <a:r>
              <a:rPr lang="en-US" dirty="0"/>
              <a:t>and </a:t>
            </a:r>
            <a:r>
              <a:rPr lang="en-US" dirty="0" smtClean="0"/>
              <a:t>any </a:t>
            </a:r>
            <a:r>
              <a:rPr lang="en-US" dirty="0"/>
              <a:t>actual subsidies </a:t>
            </a:r>
            <a:r>
              <a:rPr lang="en-US" dirty="0" smtClean="0"/>
              <a:t>would </a:t>
            </a:r>
            <a:r>
              <a:rPr lang="en-US" dirty="0"/>
              <a:t>be the result of a negotiation between </a:t>
            </a:r>
            <a:r>
              <a:rPr lang="en-US" dirty="0" smtClean="0"/>
              <a:t>generation owners and the state.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34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0550"/>
            <a:ext cx="7772400" cy="4191000"/>
          </a:xfrm>
        </p:spPr>
        <p:txBody>
          <a:bodyPr/>
          <a:lstStyle/>
          <a:p>
            <a:r>
              <a:rPr lang="en-US" dirty="0" smtClean="0"/>
              <a:t>Pricing scenarios for ComEd FRR</a:t>
            </a:r>
          </a:p>
          <a:p>
            <a:pPr lvl="1"/>
            <a:r>
              <a:rPr lang="en-US" dirty="0" smtClean="0"/>
              <a:t>Clearing price = 2021/2022 BRA clearing price</a:t>
            </a:r>
          </a:p>
          <a:p>
            <a:pPr lvl="1"/>
            <a:r>
              <a:rPr lang="en-US" dirty="0" smtClean="0"/>
              <a:t>Clearing price = 2021/2022 BRA offer cap</a:t>
            </a:r>
          </a:p>
          <a:p>
            <a:pPr lvl="1"/>
            <a:r>
              <a:rPr lang="en-US" dirty="0" smtClean="0"/>
              <a:t>Direct subsidies</a:t>
            </a:r>
          </a:p>
          <a:p>
            <a:r>
              <a:rPr lang="en-US" dirty="0" smtClean="0"/>
              <a:t>Pricing scenarios for </a:t>
            </a:r>
            <a:r>
              <a:rPr lang="en-US" dirty="0"/>
              <a:t>MD FRR</a:t>
            </a:r>
          </a:p>
          <a:p>
            <a:pPr lvl="1"/>
            <a:r>
              <a:rPr lang="en-US" dirty="0"/>
              <a:t>Clearing price = 2021/2022 BRA clearing price</a:t>
            </a:r>
          </a:p>
          <a:p>
            <a:pPr lvl="1"/>
            <a:r>
              <a:rPr lang="en-US" dirty="0"/>
              <a:t>Clearing price = </a:t>
            </a:r>
            <a:r>
              <a:rPr lang="en-US"/>
              <a:t>2021/2022 </a:t>
            </a:r>
            <a:r>
              <a:rPr lang="en-US" smtClean="0"/>
              <a:t>BRA offer </a:t>
            </a:r>
            <a:r>
              <a:rPr lang="en-US" dirty="0"/>
              <a:t>cap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60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ComEd</a:t>
            </a:r>
            <a:r>
              <a:rPr lang="en-US" dirty="0" smtClean="0"/>
              <a:t> FRR Scenario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37668"/>
            <a:ext cx="8839200" cy="1672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097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Maryland </a:t>
            </a:r>
            <a:r>
              <a:rPr lang="en-US" dirty="0"/>
              <a:t>zones and modeled </a:t>
            </a:r>
            <a:r>
              <a:rPr lang="en-US" dirty="0" smtClean="0"/>
              <a:t>LDAs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742950"/>
            <a:ext cx="4058666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FRR scenario </a:t>
            </a:r>
            <a:r>
              <a:rPr lang="en-US" dirty="0"/>
              <a:t>summary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28750"/>
            <a:ext cx="8917723" cy="246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546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14375"/>
            <a:ext cx="77724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solidFill>
                  <a:srgbClr val="155B3E"/>
                </a:solidFill>
              </a:rPr>
              <a:t>Monitoring Analytics, LLC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155B3E"/>
                </a:solidFill>
              </a:rPr>
              <a:t>2621 Van Buren Avenue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155B3E"/>
                </a:solidFill>
              </a:rPr>
              <a:t>Suite 160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155B3E"/>
                </a:solidFill>
              </a:rPr>
              <a:t>Eagleville, PA 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155B3E"/>
                </a:solidFill>
              </a:rPr>
              <a:t>19403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155B3E"/>
                </a:solidFill>
              </a:rPr>
              <a:t>(610) 271-8050</a:t>
            </a:r>
          </a:p>
          <a:p>
            <a:pPr algn="ctr"/>
            <a:endParaRPr lang="en-US" sz="2200" dirty="0" smtClean="0"/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155B3E"/>
                </a:solidFill>
                <a:hlinkClick r:id="rId2"/>
              </a:rPr>
              <a:t>MA@monitoringanalytics.com</a:t>
            </a:r>
            <a:endParaRPr lang="en-US" sz="2200" dirty="0" smtClean="0">
              <a:solidFill>
                <a:srgbClr val="155B3E"/>
              </a:solidFill>
            </a:endParaRP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155B3E"/>
                </a:solidFill>
                <a:hlinkClick r:id="rId3"/>
              </a:rPr>
              <a:t>www.MonitoringAnalytics.com</a:t>
            </a:r>
            <a:endParaRPr lang="en-US" sz="2200" dirty="0" smtClean="0">
              <a:solidFill>
                <a:srgbClr val="155B3E"/>
              </a:solidFill>
            </a:endParaRPr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E9CB5-03F9-4EBC-BB4B-111272F50765}" type="slidenum">
              <a:rPr lang="en-US" smtClean="0"/>
              <a:pPr>
                <a:defRPr/>
              </a:pPr>
              <a:t>18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PJM Markets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42950"/>
            <a:ext cx="7772400" cy="4038600"/>
          </a:xfrm>
        </p:spPr>
        <p:txBody>
          <a:bodyPr/>
          <a:lstStyle/>
          <a:p>
            <a:r>
              <a:rPr lang="en-US" dirty="0" smtClean="0"/>
              <a:t>Competitive wholesale power markets work.</a:t>
            </a:r>
          </a:p>
          <a:p>
            <a:pPr lvl="1"/>
            <a:r>
              <a:rPr lang="en-US" dirty="0" smtClean="0"/>
              <a:t>The goal is power at lowest possible cost.</a:t>
            </a:r>
          </a:p>
          <a:p>
            <a:r>
              <a:rPr lang="en-US" dirty="0" smtClean="0"/>
              <a:t>PJM capacity market needs to be improved.</a:t>
            </a:r>
          </a:p>
          <a:p>
            <a:pPr lvl="1"/>
            <a:r>
              <a:rPr lang="en-US" dirty="0" smtClean="0"/>
              <a:t>Market power in the last base auction.</a:t>
            </a:r>
          </a:p>
          <a:p>
            <a:r>
              <a:rPr lang="en-US" dirty="0" smtClean="0"/>
              <a:t>Markets are good for all unit types.</a:t>
            </a:r>
          </a:p>
          <a:p>
            <a:r>
              <a:rPr lang="en-US" dirty="0" smtClean="0"/>
              <a:t>Markets are good for renewables.</a:t>
            </a:r>
          </a:p>
          <a:p>
            <a:r>
              <a:rPr lang="en-US" dirty="0" smtClean="0"/>
              <a:t>Markets create incentives for creative responses.</a:t>
            </a:r>
          </a:p>
          <a:p>
            <a:r>
              <a:rPr lang="en-US" dirty="0" smtClean="0"/>
              <a:t>Markets preferred to planning.</a:t>
            </a:r>
          </a:p>
          <a:p>
            <a:r>
              <a:rPr lang="en-US" dirty="0" smtClean="0"/>
              <a:t>Market alternative to subsidies to address carbon</a:t>
            </a:r>
          </a:p>
          <a:p>
            <a:pPr lvl="1"/>
            <a:r>
              <a:rPr lang="en-US" dirty="0" smtClean="0"/>
              <a:t>Carbon price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1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MOPR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0550"/>
            <a:ext cx="7772400" cy="4191000"/>
          </a:xfrm>
        </p:spPr>
        <p:txBody>
          <a:bodyPr/>
          <a:lstStyle/>
          <a:p>
            <a:r>
              <a:rPr lang="en-US" dirty="0" smtClean="0"/>
              <a:t>Order defines boundary between federal and state jurisdiction for PJM wholesale power market.</a:t>
            </a:r>
          </a:p>
          <a:p>
            <a:r>
              <a:rPr lang="en-US" dirty="0" smtClean="0"/>
              <a:t>MOPR is not about market power.</a:t>
            </a:r>
          </a:p>
          <a:p>
            <a:r>
              <a:rPr lang="en-US" dirty="0" smtClean="0"/>
              <a:t>MOPR is about defining competitive markets.</a:t>
            </a:r>
          </a:p>
          <a:p>
            <a:r>
              <a:rPr lang="en-US" dirty="0" smtClean="0"/>
              <a:t>Definition of competitive offers in the capacity market</a:t>
            </a:r>
          </a:p>
          <a:p>
            <a:pPr lvl="1"/>
            <a:r>
              <a:rPr lang="en-US" dirty="0" smtClean="0"/>
              <a:t>Net CONE</a:t>
            </a:r>
          </a:p>
          <a:p>
            <a:pPr lvl="1"/>
            <a:r>
              <a:rPr lang="en-US" dirty="0" smtClean="0"/>
              <a:t>Net ACR</a:t>
            </a:r>
          </a:p>
          <a:p>
            <a:r>
              <a:rPr lang="en-US" dirty="0" smtClean="0"/>
              <a:t>MOPR Order versus Sustainable Market Rule (SMR)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3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MOPR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0550"/>
            <a:ext cx="7772400" cy="4191000"/>
          </a:xfrm>
        </p:spPr>
        <p:txBody>
          <a:bodyPr/>
          <a:lstStyle/>
          <a:p>
            <a:r>
              <a:rPr lang="en-US" dirty="0" smtClean="0"/>
              <a:t>State subsidies are distinguishing element.</a:t>
            </a:r>
          </a:p>
          <a:p>
            <a:r>
              <a:rPr lang="en-US" dirty="0" smtClean="0"/>
              <a:t>Significant exemptions for existing resource categories:</a:t>
            </a:r>
          </a:p>
          <a:p>
            <a:pPr lvl="1"/>
            <a:r>
              <a:rPr lang="en-US" dirty="0" smtClean="0"/>
              <a:t>Renewables</a:t>
            </a:r>
          </a:p>
          <a:p>
            <a:pPr lvl="1"/>
            <a:r>
              <a:rPr lang="en-US" dirty="0" smtClean="0"/>
              <a:t>Demand side</a:t>
            </a:r>
          </a:p>
          <a:p>
            <a:pPr lvl="1"/>
            <a:r>
              <a:rPr lang="en-US" dirty="0" smtClean="0"/>
              <a:t>Self supply</a:t>
            </a:r>
          </a:p>
          <a:p>
            <a:r>
              <a:rPr lang="en-US" dirty="0" smtClean="0"/>
              <a:t>Offer floors</a:t>
            </a:r>
          </a:p>
          <a:p>
            <a:pPr lvl="1"/>
            <a:r>
              <a:rPr lang="en-US" dirty="0" smtClean="0"/>
              <a:t>Existing resources subject to MOPR</a:t>
            </a:r>
          </a:p>
          <a:p>
            <a:pPr lvl="1"/>
            <a:r>
              <a:rPr lang="en-US" dirty="0" smtClean="0"/>
              <a:t>New resources subject to MOPR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4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of MOPR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42950"/>
            <a:ext cx="7772400" cy="4038600"/>
          </a:xfrm>
        </p:spPr>
        <p:txBody>
          <a:bodyPr/>
          <a:lstStyle/>
          <a:p>
            <a:r>
              <a:rPr lang="en-US" dirty="0" smtClean="0"/>
              <a:t>Detailed analysis/modeling shows no impact on capacity prices in upcoming capacity auction</a:t>
            </a:r>
          </a:p>
          <a:p>
            <a:r>
              <a:rPr lang="en-US" dirty="0" smtClean="0"/>
              <a:t>Existing nuclear units with subsidies are expected to clear</a:t>
            </a:r>
          </a:p>
          <a:p>
            <a:r>
              <a:rPr lang="en-US" dirty="0" smtClean="0"/>
              <a:t>Existing renewable resources are exempt</a:t>
            </a:r>
          </a:p>
          <a:p>
            <a:r>
              <a:rPr lang="en-US" dirty="0" smtClean="0"/>
              <a:t>Existing self supply resources are exempt</a:t>
            </a:r>
          </a:p>
          <a:p>
            <a:r>
              <a:rPr lang="en-US" dirty="0" smtClean="0"/>
              <a:t>Existing demand resources are exempt</a:t>
            </a:r>
          </a:p>
          <a:p>
            <a:r>
              <a:rPr lang="en-US" dirty="0" smtClean="0"/>
              <a:t>Estimates of price increase are incorrect:</a:t>
            </a:r>
          </a:p>
          <a:p>
            <a:pPr lvl="1"/>
            <a:r>
              <a:rPr lang="en-US" dirty="0" smtClean="0"/>
              <a:t>Commissioner Glick’s estimate</a:t>
            </a:r>
          </a:p>
          <a:p>
            <a:pPr lvl="1"/>
            <a:r>
              <a:rPr lang="en-US" dirty="0" smtClean="0"/>
              <a:t>Grid Strategies’ estimate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9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impacts of MOPR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renewable supply be competitive?</a:t>
            </a:r>
          </a:p>
          <a:p>
            <a:r>
              <a:rPr lang="en-US" dirty="0" smtClean="0"/>
              <a:t>Renewables contribution to capacity/reliability.</a:t>
            </a:r>
          </a:p>
          <a:p>
            <a:r>
              <a:rPr lang="en-US" dirty="0" smtClean="0"/>
              <a:t>Will states implement carbon pricing?</a:t>
            </a:r>
          </a:p>
          <a:p>
            <a:r>
              <a:rPr lang="en-US" dirty="0" smtClean="0"/>
              <a:t>Least cost approach to low carbon</a:t>
            </a:r>
          </a:p>
          <a:p>
            <a:pPr lvl="1"/>
            <a:r>
              <a:rPr lang="en-US" dirty="0" smtClean="0"/>
              <a:t>Option: Markets with MOPR</a:t>
            </a:r>
          </a:p>
          <a:p>
            <a:pPr lvl="1"/>
            <a:r>
              <a:rPr lang="en-US" dirty="0" smtClean="0"/>
              <a:t>Option: Markets with SMR</a:t>
            </a:r>
          </a:p>
          <a:p>
            <a:pPr lvl="1"/>
            <a:r>
              <a:rPr lang="en-US" dirty="0" smtClean="0"/>
              <a:t>Option: Markets with carbon price</a:t>
            </a:r>
          </a:p>
          <a:p>
            <a:pPr lvl="1"/>
            <a:r>
              <a:rPr lang="en-US" dirty="0" smtClean="0"/>
              <a:t>Option: Markets </a:t>
            </a:r>
            <a:r>
              <a:rPr lang="en-US" smtClean="0"/>
              <a:t>plus targeted RECs/subsidies</a:t>
            </a:r>
            <a:endParaRPr lang="en-US" dirty="0" smtClean="0"/>
          </a:p>
          <a:p>
            <a:pPr lvl="1"/>
            <a:r>
              <a:rPr lang="en-US" dirty="0" smtClean="0"/>
              <a:t>Option: FRR instead of markets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2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CONE offer floors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66750"/>
            <a:ext cx="7772400" cy="4114800"/>
          </a:xfrm>
        </p:spPr>
        <p:txBody>
          <a:bodyPr/>
          <a:lstStyle/>
          <a:p>
            <a:r>
              <a:rPr lang="en-US" dirty="0" smtClean="0"/>
              <a:t>Default net </a:t>
            </a:r>
            <a:r>
              <a:rPr lang="en-US" dirty="0"/>
              <a:t>CONE values are relatively low for combined cycle </a:t>
            </a:r>
            <a:r>
              <a:rPr lang="en-US" dirty="0" smtClean="0"/>
              <a:t>plants </a:t>
            </a:r>
            <a:r>
              <a:rPr lang="en-US" dirty="0"/>
              <a:t>and high for coal and nuclear plants. </a:t>
            </a:r>
            <a:endParaRPr lang="en-US" dirty="0" smtClean="0"/>
          </a:p>
          <a:p>
            <a:r>
              <a:rPr lang="en-US" dirty="0" smtClean="0"/>
              <a:t>Default net </a:t>
            </a:r>
            <a:r>
              <a:rPr lang="en-US" dirty="0"/>
              <a:t>CONE values for onshore and offshore wind, and for solar, are high enough that offers based on these values would be unlikely to clear in a capacity auction, based on the clearing prices in recent capacity auctions.</a:t>
            </a:r>
          </a:p>
          <a:p>
            <a:r>
              <a:rPr lang="en-US" dirty="0"/>
              <a:t>Unit specific values may vary significantly from these values. </a:t>
            </a:r>
            <a:endParaRPr lang="en-US" dirty="0" smtClean="0"/>
          </a:p>
          <a:p>
            <a:r>
              <a:rPr lang="en-US" dirty="0" smtClean="0"/>
              <a:t>Unit specific values for renewables lower than default.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8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 offer floors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42950"/>
            <a:ext cx="7772400" cy="4038600"/>
          </a:xfrm>
        </p:spPr>
        <p:txBody>
          <a:bodyPr/>
          <a:lstStyle/>
          <a:p>
            <a:r>
              <a:rPr lang="en-US" dirty="0" smtClean="0"/>
              <a:t>Default net </a:t>
            </a:r>
            <a:r>
              <a:rPr lang="en-US" dirty="0"/>
              <a:t>ACR values, excluding major maintenance, for all existing technologies are </a:t>
            </a:r>
            <a:r>
              <a:rPr lang="en-US" dirty="0" smtClean="0"/>
              <a:t>close to zero</a:t>
            </a:r>
            <a:r>
              <a:rPr lang="en-US" dirty="0"/>
              <a:t>, with the exception of coal and diesel and single unit nuclear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Based on the net ACR values and the clearing prices in recent capacity auctions, all existing technologies except single unit nuclear plants would be expected to clear if subject to a net ACR MOPR price floor.</a:t>
            </a:r>
          </a:p>
          <a:p>
            <a:r>
              <a:rPr lang="en-US" dirty="0"/>
              <a:t>Unit specific values may vary significantly from these values.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09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PJM </a:t>
            </a:r>
            <a:r>
              <a:rPr lang="en-US" dirty="0"/>
              <a:t>and IMM Net CONE MOPR floor </a:t>
            </a:r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www.monitoringanalytics.com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CE9CB5-03F9-4EBC-BB4B-111272F50765}" type="slidenum">
              <a:rPr lang="en-US" smtClean="0"/>
              <a:pPr algn="ctr">
                <a:defRPr/>
              </a:p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71550"/>
            <a:ext cx="7124692" cy="32744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4383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5407C9898E2C4B9CDD25B9B83AD3BC" ma:contentTypeVersion="0" ma:contentTypeDescription="Create a new document." ma:contentTypeScope="" ma:versionID="c9aa41fbd6187b4a59bcec036b8768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11529D-4A6B-4D8A-9E7F-3FB02788E37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CF3C494-B9D6-4215-8879-7DB18ACCAD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023B39-4E5E-433B-A6F6-1F27AB4C04B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7122981-3FAD-42A5-9178-DB86B3CFBA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808</Words>
  <Application>Microsoft Office PowerPoint</Application>
  <PresentationFormat>On-screen Show (16:9)</PresentationFormat>
  <Paragraphs>145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Pursuing State Clean Energy Policies/Resources in the Wake of FERC's MOPR Decision</vt:lpstr>
      <vt:lpstr>PJM Markets </vt:lpstr>
      <vt:lpstr>MOPR Order</vt:lpstr>
      <vt:lpstr>MOPR Order</vt:lpstr>
      <vt:lpstr>Impacts of MOPR Order</vt:lpstr>
      <vt:lpstr>Long term impacts of MOPR Order</vt:lpstr>
      <vt:lpstr>CONE offer floors</vt:lpstr>
      <vt:lpstr>ACR offer floors</vt:lpstr>
      <vt:lpstr>PJM and IMM Net CONE MOPR floor prices</vt:lpstr>
      <vt:lpstr>PJM and IMM ACR MOPR floor prices</vt:lpstr>
      <vt:lpstr>IMM Implied Nuclear Net ACR </vt:lpstr>
      <vt:lpstr>FRR option</vt:lpstr>
      <vt:lpstr>FRR option</vt:lpstr>
      <vt:lpstr>FRR option</vt:lpstr>
      <vt:lpstr>ComEd FRR Scenario Summary</vt:lpstr>
      <vt:lpstr>Maryland zones and modeled LDAs </vt:lpstr>
      <vt:lpstr>MD FRR scenario summary </vt:lpstr>
      <vt:lpstr>PowerPoint Presentation</vt:lpstr>
    </vt:vector>
  </TitlesOfParts>
  <Company>Chapin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Smith</dc:creator>
  <cp:lastModifiedBy>Joseph Bowring</cp:lastModifiedBy>
  <cp:revision>225</cp:revision>
  <dcterms:created xsi:type="dcterms:W3CDTF">2009-01-22T23:00:43Z</dcterms:created>
  <dcterms:modified xsi:type="dcterms:W3CDTF">2020-04-24T21:07:16Z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0x010100095407C9898E2C4B9CDD25B9B83AD3BC</vt:lpwstr>
  </property>
  <property fmtid="{D5CDD505-2E9C-101B-9397-08002B2CF9AE}" pid="4" name="_CheckOutSrcUrl">
    <vt:lpwstr>http://portal.ma.corp/Docs/AdHoc Topics/Market Monitoring Presentations/Raab MOPR panel 04.2020/Raab Bowring 04.28.2020.pptx</vt:lpwstr>
  </property>
</Properties>
</file>